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82" r:id="rId6"/>
    <p:sldMasterId id="2147483690" r:id="rId7"/>
    <p:sldMasterId id="2147483695" r:id="rId8"/>
    <p:sldMasterId id="2147483718" r:id="rId9"/>
  </p:sldMasterIdLst>
  <p:notesMasterIdLst>
    <p:notesMasterId r:id="rId22"/>
  </p:notesMasterIdLst>
  <p:handoutMasterIdLst>
    <p:handoutMasterId r:id="rId23"/>
  </p:handoutMasterIdLst>
  <p:sldIdLst>
    <p:sldId id="284" r:id="rId10"/>
    <p:sldId id="264" r:id="rId11"/>
    <p:sldId id="265" r:id="rId12"/>
    <p:sldId id="266" r:id="rId13"/>
    <p:sldId id="267" r:id="rId14"/>
    <p:sldId id="268" r:id="rId15"/>
    <p:sldId id="273" r:id="rId16"/>
    <p:sldId id="269" r:id="rId17"/>
    <p:sldId id="285" r:id="rId18"/>
    <p:sldId id="270" r:id="rId19"/>
    <p:sldId id="271" r:id="rId20"/>
    <p:sldId id="272" r:id="rId2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738">
          <p15:clr>
            <a:srgbClr val="A4A3A4"/>
          </p15:clr>
        </p15:guide>
        <p15:guide id="2" pos="1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44E6"/>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p:scale>
          <a:sx n="77" d="100"/>
          <a:sy n="77" d="100"/>
        </p:scale>
        <p:origin x="-1164" y="-72"/>
      </p:cViewPr>
      <p:guideLst>
        <p:guide orient="horz" pos="2160"/>
        <p:guide pos="2880"/>
      </p:guideLst>
    </p:cSldViewPr>
  </p:slideViewPr>
  <p:notesTextViewPr>
    <p:cViewPr>
      <p:scale>
        <a:sx n="1" d="1"/>
        <a:sy n="1" d="1"/>
      </p:scale>
      <p:origin x="0" y="0"/>
    </p:cViewPr>
  </p:notesTextViewPr>
  <p:notesViewPr>
    <p:cSldViewPr>
      <p:cViewPr>
        <p:scale>
          <a:sx n="80" d="100"/>
          <a:sy n="80" d="100"/>
        </p:scale>
        <p:origin x="-1848" y="-72"/>
      </p:cViewPr>
      <p:guideLst>
        <p:guide orient="horz" pos="2738"/>
        <p:guide pos="1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F45B8CD-F359-4D94-8AD1-923710D8C70B}" type="datetimeFigureOut">
              <a:rPr lang="en-US" smtClean="0"/>
              <a:pPr/>
              <a:t>6/15/2018</a:t>
            </a:fld>
            <a:endParaRPr lang="en-IN"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F135FA1E-2594-4534-BDDE-F96DBDDC8208}" type="slidenum">
              <a:rPr lang="en-IN" smtClean="0"/>
              <a:pPr/>
              <a:t>‹#›</a:t>
            </a:fld>
            <a:endParaRPr lang="en-IN" dirty="0"/>
          </a:p>
        </p:txBody>
      </p:sp>
    </p:spTree>
    <p:extLst>
      <p:ext uri="{BB962C8B-B14F-4D97-AF65-F5344CB8AC3E}">
        <p14:creationId xmlns:p14="http://schemas.microsoft.com/office/powerpoint/2010/main" val="3694708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44663" y="449263"/>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1737361" y="4347210"/>
            <a:ext cx="4815860" cy="4278895"/>
          </a:xfrm>
          <a:prstGeom prst="rect">
            <a:avLst/>
          </a:prstGeom>
        </p:spPr>
        <p:txBody>
          <a:bodyPr vert="horz" lIns="96661" tIns="48331" rIns="96661" bIns="48331"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28576" y="74977"/>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solidFill>
                  <a:schemeClr val="tx1"/>
                </a:solidFill>
                <a:latin typeface="Arial" pitchFamily="34" charset="0"/>
                <a:cs typeface="Arial" pitchFamily="34" charset="0"/>
              </a:rPr>
              <a:t>Core Java 8  and Development Tools		</a:t>
            </a:r>
            <a:endParaRPr lang="en-US" dirty="0">
              <a:solidFill>
                <a:schemeClr val="tx1"/>
              </a:solidFill>
              <a:latin typeface="Arial" pitchFamily="34" charset="0"/>
              <a:cs typeface="Arial" pitchFamily="34" charset="0"/>
            </a:endParaRPr>
          </a:p>
        </p:txBody>
      </p:sp>
      <p:sp>
        <p:nvSpPr>
          <p:cNvPr id="9" name="Rectangle 14"/>
          <p:cNvSpPr>
            <a:spLocks noChangeArrowheads="1"/>
          </p:cNvSpPr>
          <p:nvPr/>
        </p:nvSpPr>
        <p:spPr bwMode="auto">
          <a:xfrm>
            <a:off x="3580791" y="8639633"/>
            <a:ext cx="2946699" cy="319430"/>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00-</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p:txBody>
      </p:sp>
      <p:sp>
        <p:nvSpPr>
          <p:cNvPr id="10" name="Line 8"/>
          <p:cNvSpPr>
            <a:spLocks noChangeShapeType="1"/>
          </p:cNvSpPr>
          <p:nvPr/>
        </p:nvSpPr>
        <p:spPr bwMode="auto">
          <a:xfrm>
            <a:off x="1506961" y="375016"/>
            <a:ext cx="0" cy="8401050"/>
          </a:xfrm>
          <a:prstGeom prst="line">
            <a:avLst/>
          </a:prstGeom>
          <a:noFill/>
          <a:ln w="9525">
            <a:solidFill>
              <a:schemeClr val="tx1"/>
            </a:solidFill>
            <a:round/>
            <a:headEnd/>
            <a:tailEnd/>
          </a:ln>
          <a:effectLst/>
        </p:spPr>
        <p:txBody>
          <a:bodyPr lIns="96661" tIns="48331" rIns="96661" bIns="48331"/>
          <a:lstStyle/>
          <a:p>
            <a:endParaRPr lang="en-US" dirty="0"/>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744663" y="449263"/>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r>
              <a:rPr lang="en-US" dirty="0" smtClean="0"/>
              <a:t>.</a:t>
            </a:r>
            <a:endParaRPr lang="en-US" dirty="0"/>
          </a:p>
        </p:txBody>
      </p:sp>
    </p:spTree>
    <p:extLst>
      <p:ext uri="{BB962C8B-B14F-4D97-AF65-F5344CB8AC3E}">
        <p14:creationId xmlns:p14="http://schemas.microsoft.com/office/powerpoint/2010/main" val="3933267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972591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882349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66157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32546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759197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54455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909996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05554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53423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484031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26412805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emf"/><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oleObject" Target="../embeddings/oleObject2.bin"/><Relationship Id="rId5" Type="http://schemas.openxmlformats.org/officeDocument/2006/relationships/tags" Target="../tags/tag11.xml"/><Relationship Id="rId10" Type="http://schemas.openxmlformats.org/officeDocument/2006/relationships/image" Target="../media/image4.jpeg"/><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emf"/><Relationship Id="rId4" Type="http://schemas.openxmlformats.org/officeDocument/2006/relationships/tags" Target="../tags/tag33.xml"/><Relationship Id="rId9"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2.png"/><Relationship Id="rId14" Type="http://schemas.openxmlformats.org/officeDocument/2006/relationships/hyperlink" Target="http://www.capgemini.com/"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5.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image" Target="../media/image18.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9.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svg"/><Relationship Id="rId2" Type="http://schemas.openxmlformats.org/officeDocument/2006/relationships/image" Target="../media/image40.png"/><Relationship Id="rId1" Type="http://schemas.openxmlformats.org/officeDocument/2006/relationships/slideMaster" Target="../slideMasters/slideMaster6.xml"/><Relationship Id="rId6" Type="http://schemas.openxmlformats.org/officeDocument/2006/relationships/image" Target="../media/image14.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xml"/><Relationship Id="rId7" Type="http://schemas.openxmlformats.org/officeDocument/2006/relationships/oleObject" Target="../embeddings/oleObject5.bin"/><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8.xml"/><Relationship Id="rId7" Type="http://schemas.openxmlformats.org/officeDocument/2006/relationships/oleObject" Target="../embeddings/oleObject6.bin"/><Relationship Id="rId2" Type="http://schemas.openxmlformats.org/officeDocument/2006/relationships/tags" Target="../tags/tag27.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73"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14246387"/>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9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62175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2332913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1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101085597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4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858734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6/15/2018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1040189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177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6/15/2018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2668678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3986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6/15/2018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869697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6/15/2018</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3041657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309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rtl="0" eaLnBrk="0" fontAlgn="base" hangingPunct="0">
              <a:lnSpc>
                <a:spcPct val="85000"/>
              </a:lnSpc>
              <a:spcBef>
                <a:spcPct val="0"/>
              </a:spcBef>
              <a:spcAft>
                <a:spcPct val="0"/>
              </a:spcAft>
            </a:pPr>
            <a:endParaRPr lang="en-US" sz="2000" b="1" kern="1200" noProof="0" dirty="0">
              <a:solidFill>
                <a:schemeClr val="bg2"/>
              </a:solidFill>
              <a:latin typeface="Arial" charset="0"/>
              <a:ea typeface="+mn-ea"/>
              <a:cs typeface="+mn-cs"/>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0043432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6/15/2018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4127043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39867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80473374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8495716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66788116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208162321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21385213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514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0720370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438047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2.png"/><Relationship Id="rId5" Type="http://schemas.openxmlformats.org/officeDocument/2006/relationships/slideLayout" Target="../slideLayouts/slideLayout25.xml"/><Relationship Id="rId10" Type="http://schemas.openxmlformats.org/officeDocument/2006/relationships/image" Target="../media/image11.png"/><Relationship Id="rId4" Type="http://schemas.openxmlformats.org/officeDocument/2006/relationships/slideLayout" Target="../slideLayouts/slideLayout24.xml"/><Relationship Id="rId9"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4.sv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theme" Target="../theme/theme4.xml"/><Relationship Id="rId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4.svg"/><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4.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5.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image" Target="../media/image14.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4.sv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8"/>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9" name="think-cell Slide" r:id="rId25" imgW="360" imgH="360" progId="">
                  <p:embed/>
                </p:oleObj>
              </mc:Choice>
              <mc:Fallback>
                <p:oleObj name="think-cell Slide" r:id="rId25" imgW="360" imgH="360" progId="">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9"/>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0"/>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1"/>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2"/>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3"/>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4"/>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7"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119909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7" name="Picture 3"/>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descr="D:\Temlates\Capgemini_logo_pms.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342776460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p:titleStyle>
    <p:bodyStyle>
      <a:lvl1pPr marL="342900" indent="-342900" algn="l" defTabSz="914400" rtl="0" eaLnBrk="1" latinLnBrk="0" hangingPunct="1">
        <a:spcBef>
          <a:spcPct val="20000"/>
        </a:spcBef>
        <a:buClr>
          <a:srgbClr val="00A1E4"/>
        </a:buClr>
        <a:buFont typeface="Arial" panose="020B0604020202020204" pitchFamily="34" charset="0"/>
        <a:buChar char="•"/>
        <a:defRPr sz="1800" b="1" kern="1200">
          <a:solidFill>
            <a:schemeClr val="bg1">
              <a:lumMod val="50000"/>
            </a:schemeClr>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bg1">
              <a:lumMod val="50000"/>
            </a:schemeClr>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bg1">
              <a:lumMod val="50000"/>
            </a:schemeClr>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ctangle 5"/>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 name="Picture 3"/>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D:\Temlates\Capgemini_logo_pms.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4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hyperlink" Target="https://smartbear.com/learn/api-design/what-are-microservices/" TargetMode="External"/><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hyperlink" Target="https://start.spring.io/"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33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0" y="6310313"/>
            <a:ext cx="9144000" cy="54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317" name="TextBox 10"/>
          <p:cNvSpPr txBox="1">
            <a:spLocks noChangeArrowheads="1"/>
          </p:cNvSpPr>
          <p:nvPr/>
        </p:nvSpPr>
        <p:spPr bwMode="auto">
          <a:xfrm>
            <a:off x="0" y="1822579"/>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4000" dirty="0"/>
              <a:t>Micro </a:t>
            </a:r>
            <a:r>
              <a:rPr lang="en-US" sz="4000" dirty="0" smtClean="0"/>
              <a:t>services</a:t>
            </a:r>
            <a:r>
              <a:rPr lang="en-US" sz="4000" dirty="0" smtClean="0">
                <a:latin typeface="Candara" panose="020E0502030303020204" pitchFamily="34" charset="0"/>
              </a:rPr>
              <a:t> </a:t>
            </a:r>
            <a:r>
              <a:rPr lang="en-US" sz="4000" dirty="0">
                <a:latin typeface="Candara" panose="020E0502030303020204" pitchFamily="34" charset="0"/>
              </a:rPr>
              <a:t>With </a:t>
            </a:r>
            <a:r>
              <a:rPr lang="en-US" sz="4000" dirty="0" smtClean="0">
                <a:latin typeface="Candara" panose="020E0502030303020204" pitchFamily="34" charset="0"/>
              </a:rPr>
              <a:t>Spring </a:t>
            </a:r>
            <a:r>
              <a:rPr lang="en-US" sz="4000" dirty="0">
                <a:latin typeface="Candara" panose="020E0502030303020204" pitchFamily="34" charset="0"/>
              </a:rPr>
              <a:t>Boot</a:t>
            </a:r>
            <a:r>
              <a:rPr lang="en-US" sz="4000" dirty="0">
                <a:solidFill>
                  <a:srgbClr val="000000"/>
                </a:solidFill>
                <a:latin typeface="Candara" panose="020E0502030303020204" pitchFamily="34" charset="0"/>
                <a:ea typeface="ＭＳ Ｐゴシック" pitchFamily="34" charset="-128"/>
              </a:rPr>
              <a:t/>
            </a:r>
            <a:br>
              <a:rPr lang="en-US" sz="4000" dirty="0">
                <a:solidFill>
                  <a:srgbClr val="000000"/>
                </a:solidFill>
                <a:latin typeface="Candara" panose="020E0502030303020204" pitchFamily="34" charset="0"/>
                <a:ea typeface="ＭＳ Ｐゴシック" pitchFamily="34" charset="-128"/>
              </a:rPr>
            </a:br>
            <a:r>
              <a:rPr lang="en-US" sz="2400" dirty="0" smtClean="0">
                <a:solidFill>
                  <a:schemeClr val="bg1"/>
                </a:solidFill>
              </a:rPr>
              <a:t>Lesson </a:t>
            </a:r>
            <a:r>
              <a:rPr lang="en-US" sz="2400" dirty="0">
                <a:solidFill>
                  <a:schemeClr val="bg1"/>
                </a:solidFill>
              </a:rPr>
              <a:t>00: </a:t>
            </a:r>
            <a:r>
              <a:rPr lang="en-US" sz="2400" dirty="0" smtClean="0">
                <a:solidFill>
                  <a:schemeClr val="bg1"/>
                </a:solidFill>
              </a:rPr>
              <a:t>Micro Service With Spring Boot</a:t>
            </a:r>
            <a:endParaRPr lang="en-US" sz="2400" dirty="0">
              <a:solidFill>
                <a:schemeClr val="bg1"/>
              </a:solidFill>
            </a:endParaRPr>
          </a:p>
        </p:txBody>
      </p:sp>
      <p:sp>
        <p:nvSpPr>
          <p:cNvPr id="13318" name="TextBox 11"/>
          <p:cNvSpPr txBox="1">
            <a:spLocks noChangeArrowheads="1"/>
          </p:cNvSpPr>
          <p:nvPr/>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pic>
        <p:nvPicPr>
          <p:cNvPr id="133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0" y="0"/>
            <a:ext cx="9144000" cy="54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33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125" y="5921375"/>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1836614"/>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260648"/>
            <a:ext cx="9144000" cy="1001713"/>
          </a:xfrm>
        </p:spPr>
        <p:txBody>
          <a:bodyPr>
            <a:normAutofit/>
          </a:bodyPr>
          <a:lstStyle/>
          <a:p>
            <a:r>
              <a:rPr lang="en-US" sz="2000" dirty="0" smtClean="0"/>
              <a:t>References</a:t>
            </a:r>
            <a:endParaRPr lang="en-US" sz="2000" dirty="0"/>
          </a:p>
        </p:txBody>
      </p:sp>
      <p:sp>
        <p:nvSpPr>
          <p:cNvPr id="2" name="Content Placeholder 1"/>
          <p:cNvSpPr>
            <a:spLocks noGrp="1"/>
          </p:cNvSpPr>
          <p:nvPr>
            <p:ph idx="4294967295"/>
          </p:nvPr>
        </p:nvSpPr>
        <p:spPr>
          <a:xfrm>
            <a:off x="539552" y="1556792"/>
            <a:ext cx="7010400" cy="4643438"/>
          </a:xfrm>
        </p:spPr>
        <p:txBody>
          <a:bodyPr/>
          <a:lstStyle/>
          <a:p>
            <a:r>
              <a:rPr lang="en-US" dirty="0"/>
              <a:t>Books:</a:t>
            </a:r>
          </a:p>
          <a:p>
            <a:pPr lvl="1"/>
            <a:r>
              <a:rPr lang="en-US" dirty="0"/>
              <a:t>Building Micro Services Designing Fine-Grained Systems by Sam </a:t>
            </a:r>
            <a:r>
              <a:rPr lang="en-US" dirty="0" smtClean="0"/>
              <a:t>Newman</a:t>
            </a:r>
          </a:p>
          <a:p>
            <a:pPr lvl="1"/>
            <a:r>
              <a:rPr lang="en-US" dirty="0"/>
              <a:t>Beyond the 12 Factor App: Exploring the DNA of Highly Scalable, Resilient Cloud Applications by Kevin </a:t>
            </a:r>
            <a:r>
              <a:rPr lang="en-US" dirty="0" smtClean="0"/>
              <a:t>Hoffman</a:t>
            </a:r>
          </a:p>
          <a:p>
            <a:pPr lvl="1"/>
            <a:r>
              <a:rPr lang="en-US" dirty="0" smtClean="0"/>
              <a:t>Migrating </a:t>
            </a:r>
            <a:r>
              <a:rPr lang="en-US" dirty="0"/>
              <a:t>to cloud in native application architecture by Matt Stine.</a:t>
            </a:r>
          </a:p>
          <a:p>
            <a:pPr marL="174625" lvl="1" indent="0">
              <a:buNone/>
            </a:pPr>
            <a:endParaRPr lang="en-US" dirty="0"/>
          </a:p>
          <a:p>
            <a:r>
              <a:rPr lang="en-US" dirty="0"/>
              <a:t>Websites:</a:t>
            </a:r>
          </a:p>
          <a:p>
            <a:pPr lvl="1"/>
            <a:r>
              <a:rPr lang="en-US" dirty="0" smtClean="0"/>
              <a:t> MicroServices </a:t>
            </a:r>
            <a:r>
              <a:rPr lang="en-US" dirty="0"/>
              <a:t>: http://microservices.io/ </a:t>
            </a:r>
          </a:p>
          <a:p>
            <a:pPr lvl="1"/>
            <a:r>
              <a:rPr lang="en-US" dirty="0"/>
              <a:t>MicroServices </a:t>
            </a:r>
            <a:r>
              <a:rPr lang="en-US" dirty="0" smtClean="0"/>
              <a:t> Architecture : </a:t>
            </a:r>
            <a:r>
              <a:rPr lang="en-US" dirty="0">
                <a:hlinkClick r:id="rId3"/>
              </a:rPr>
              <a:t>https://smartbear.com/learn/api-design/what-are-microservices</a:t>
            </a:r>
            <a:r>
              <a:rPr lang="en-US" dirty="0" smtClean="0">
                <a:hlinkClick r:id="rId3"/>
              </a:rPr>
              <a:t>//</a:t>
            </a:r>
            <a:endParaRPr lang="en-US" dirty="0" smtClean="0"/>
          </a:p>
          <a:p>
            <a:pPr lvl="1"/>
            <a:r>
              <a:rPr lang="en-US" dirty="0" smtClean="0"/>
              <a:t>Spring Initializer </a:t>
            </a:r>
            <a:r>
              <a:rPr lang="en-US" dirty="0"/>
              <a:t>:  </a:t>
            </a:r>
            <a:r>
              <a:rPr lang="en-US" dirty="0" smtClean="0"/>
              <a:t>      </a:t>
            </a:r>
            <a:r>
              <a:rPr lang="en-US" dirty="0">
                <a:hlinkClick r:id="rId4"/>
              </a:rPr>
              <a:t>https://start.spring.io/</a:t>
            </a:r>
            <a:endParaRPr lang="en-US" dirty="0"/>
          </a:p>
          <a:p>
            <a:pPr marL="174625" lvl="1" indent="0">
              <a:buNone/>
            </a:pPr>
            <a:endParaRPr lang="en-US" dirty="0"/>
          </a:p>
          <a:p>
            <a:pPr lvl="1"/>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51520" y="188640"/>
            <a:ext cx="9144000" cy="1001713"/>
          </a:xfrm>
        </p:spPr>
        <p:txBody>
          <a:bodyPr>
            <a:normAutofit/>
          </a:bodyPr>
          <a:lstStyle/>
          <a:p>
            <a:r>
              <a:rPr lang="en-US" sz="2000" dirty="0" smtClean="0"/>
              <a:t>Next Step Courses</a:t>
            </a:r>
            <a:endParaRPr lang="en-US" sz="2000" dirty="0"/>
          </a:p>
        </p:txBody>
      </p:sp>
      <p:sp>
        <p:nvSpPr>
          <p:cNvPr id="2" name="Content Placeholder 1"/>
          <p:cNvSpPr>
            <a:spLocks noGrp="1"/>
          </p:cNvSpPr>
          <p:nvPr>
            <p:ph idx="4294967295"/>
          </p:nvPr>
        </p:nvSpPr>
        <p:spPr>
          <a:xfrm>
            <a:off x="611560" y="1412776"/>
            <a:ext cx="6721475" cy="4643438"/>
          </a:xfrm>
        </p:spPr>
        <p:txBody>
          <a:bodyPr/>
          <a:lstStyle/>
          <a:p>
            <a:r>
              <a:rPr lang="en-US" dirty="0" smtClean="0"/>
              <a:t>Docker Container</a:t>
            </a:r>
            <a:endParaRPr lang="en-US" dirty="0"/>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404664"/>
            <a:ext cx="9144000" cy="1001713"/>
          </a:xfrm>
        </p:spPr>
        <p:txBody>
          <a:bodyPr>
            <a:normAutofit/>
          </a:bodyPr>
          <a:lstStyle/>
          <a:p>
            <a:r>
              <a:rPr lang="en-US" sz="2000" dirty="0" smtClean="0"/>
              <a:t>Other Parallel Technology Areas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nl-NL" dirty="0" smtClean="0"/>
              <a:t>Monolithic Services</a:t>
            </a:r>
            <a:endParaRPr lang="nl-NL" dirty="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83568" y="116632"/>
            <a:ext cx="9144000" cy="1001713"/>
          </a:xfrm>
        </p:spPr>
        <p:txBody>
          <a:bodyPr>
            <a:normAutofit/>
          </a:bodyPr>
          <a:lstStyle/>
          <a:p>
            <a:r>
              <a:rPr lang="en-US" sz="2000" dirty="0" smtClean="0"/>
              <a:t>Document History</a:t>
            </a:r>
            <a:endParaRPr lang="en-US" sz="2000" dirty="0"/>
          </a:p>
        </p:txBody>
      </p:sp>
      <p:graphicFrame>
        <p:nvGraphicFramePr>
          <p:cNvPr id="5" name="Group 53"/>
          <p:cNvGraphicFramePr>
            <a:graphicFrameLocks noGrp="1"/>
          </p:cNvGraphicFramePr>
          <p:nvPr>
            <p:ph idx="4294967295"/>
            <p:extLst>
              <p:ext uri="{D42A27DB-BD31-4B8C-83A1-F6EECF244321}">
                <p14:modId xmlns:p14="http://schemas.microsoft.com/office/powerpoint/2010/main" val="711035017"/>
              </p:ext>
            </p:extLst>
          </p:nvPr>
        </p:nvGraphicFramePr>
        <p:xfrm>
          <a:off x="827584" y="1340768"/>
          <a:ext cx="7081861" cy="5370968"/>
        </p:xfrm>
        <a:graphic>
          <a:graphicData uri="http://schemas.openxmlformats.org/drawingml/2006/table">
            <a:tbl>
              <a:tblPr/>
              <a:tblGrid>
                <a:gridCol w="628982"/>
                <a:gridCol w="908528"/>
                <a:gridCol w="1071597"/>
                <a:gridCol w="910718"/>
                <a:gridCol w="1139295"/>
                <a:gridCol w="1025006"/>
                <a:gridCol w="1397735"/>
              </a:tblGrid>
              <a:tr h="30194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Date</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Course Version No.</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Software Version No.</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Developer / SME</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Reviewer(s)</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Approver</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Change Record Remarks</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07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19-May–2018</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1.0</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1.0</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 Anand Gupta (BU) / </a:t>
                      </a:r>
                      <a:r>
                        <a:rPr kumimoji="0" lang="en-US" sz="1000" b="0" i="0" u="none" strike="noStrike" kern="1200" cap="none" normalizeH="0" baseline="0" dirty="0" smtClean="0">
                          <a:ln>
                            <a:noFill/>
                          </a:ln>
                          <a:solidFill>
                            <a:schemeClr val="tx1"/>
                          </a:solidFill>
                          <a:effectLst/>
                          <a:latin typeface="+mn-lt"/>
                          <a:ea typeface="+mn-ea"/>
                          <a:cs typeface="+mn-cs"/>
                        </a:rPr>
                        <a:t>Tanmaya Acharya (LnD)</a:t>
                      </a: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Kuzhivelil Jose(BU)</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000" b="0" i="0" u="none" strike="noStrike" kern="1200" cap="none" normalizeH="0" baseline="0" dirty="0" smtClean="0">
                          <a:ln>
                            <a:noFill/>
                          </a:ln>
                          <a:solidFill>
                            <a:schemeClr val="tx1"/>
                          </a:solidFill>
                          <a:effectLst/>
                          <a:latin typeface="+mn-lt"/>
                          <a:ea typeface="+mn-ea"/>
                          <a:cs typeface="+mn-cs"/>
                        </a:rPr>
                        <a:t>Mahima Sharma</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New content prepared As Per JEE Cloud TOC</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94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07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420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2936">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933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1560" y="260648"/>
            <a:ext cx="9144000" cy="1001713"/>
          </a:xfrm>
        </p:spPr>
        <p:txBody>
          <a:bodyPr>
            <a:normAutofit/>
          </a:bodyPr>
          <a:lstStyle/>
          <a:p>
            <a:r>
              <a:rPr lang="en-US" sz="2000" dirty="0" smtClean="0"/>
              <a:t>Course Goals and Non Goals</a:t>
            </a:r>
            <a:endParaRPr lang="en-US" sz="2000" dirty="0"/>
          </a:p>
        </p:txBody>
      </p:sp>
      <p:sp>
        <p:nvSpPr>
          <p:cNvPr id="6" name="Content Placeholder 5"/>
          <p:cNvSpPr>
            <a:spLocks noGrp="1"/>
          </p:cNvSpPr>
          <p:nvPr>
            <p:ph idx="4294967295"/>
          </p:nvPr>
        </p:nvSpPr>
        <p:spPr>
          <a:xfrm>
            <a:off x="539552" y="1484784"/>
            <a:ext cx="6794500" cy="4643438"/>
          </a:xfrm>
        </p:spPr>
        <p:txBody>
          <a:bodyPr/>
          <a:lstStyle/>
          <a:p>
            <a:pPr>
              <a:buFont typeface="Wingdings" pitchFamily="2" charset="2"/>
              <a:buChar char="Ø"/>
            </a:pPr>
            <a:r>
              <a:rPr lang="en-US" dirty="0" smtClean="0">
                <a:solidFill>
                  <a:schemeClr val="tx1"/>
                </a:solidFill>
              </a:rPr>
              <a:t>Course Goals</a:t>
            </a:r>
          </a:p>
          <a:p>
            <a:pPr lvl="1"/>
            <a:r>
              <a:rPr lang="en-US" dirty="0" smtClean="0">
                <a:solidFill>
                  <a:schemeClr val="tx1"/>
                </a:solidFill>
              </a:rPr>
              <a:t>Understanding of </a:t>
            </a:r>
            <a:r>
              <a:rPr lang="en-US" dirty="0"/>
              <a:t>Micro </a:t>
            </a:r>
            <a:r>
              <a:rPr lang="en-US" dirty="0" smtClean="0"/>
              <a:t>services</a:t>
            </a:r>
            <a:endParaRPr lang="en-US" dirty="0">
              <a:solidFill>
                <a:schemeClr val="tx1"/>
              </a:solidFill>
            </a:endParaRPr>
          </a:p>
          <a:p>
            <a:pPr lvl="1"/>
            <a:r>
              <a:rPr lang="en-US" dirty="0" smtClean="0">
                <a:solidFill>
                  <a:schemeClr val="tx1"/>
                </a:solidFill>
              </a:rPr>
              <a:t>Understanding of Spring Boot</a:t>
            </a:r>
            <a:endParaRPr lang="en-US" dirty="0">
              <a:solidFill>
                <a:schemeClr val="tx1"/>
              </a:solidFill>
            </a:endParaRPr>
          </a:p>
          <a:p>
            <a:pPr lvl="1"/>
            <a:r>
              <a:rPr lang="en-US" dirty="0" smtClean="0">
                <a:solidFill>
                  <a:schemeClr val="tx1"/>
                </a:solidFill>
              </a:rPr>
              <a:t>How to Implement Spring Boot setup</a:t>
            </a:r>
            <a:endParaRPr lang="en-US" dirty="0">
              <a:solidFill>
                <a:schemeClr val="tx1"/>
              </a:solidFill>
            </a:endParaRPr>
          </a:p>
          <a:p>
            <a:pPr>
              <a:buFont typeface="Wingdings" pitchFamily="2" charset="2"/>
              <a:buChar char="Ø"/>
            </a:pPr>
            <a:r>
              <a:rPr lang="en-US" dirty="0" smtClean="0">
                <a:solidFill>
                  <a:schemeClr val="tx1"/>
                </a:solidFill>
              </a:rPr>
              <a:t>Course Non Goals </a:t>
            </a:r>
          </a:p>
          <a:p>
            <a:pPr lvl="1"/>
            <a:r>
              <a:rPr lang="en-US" dirty="0" smtClean="0">
                <a:solidFill>
                  <a:schemeClr val="tx1"/>
                </a:solidFill>
              </a:rPr>
              <a:t>Deploying Micro service applications into AWS Cloud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1560" y="188640"/>
            <a:ext cx="9144000" cy="1001713"/>
          </a:xfrm>
        </p:spPr>
        <p:txBody>
          <a:bodyPr>
            <a:normAutofit/>
          </a:bodyPr>
          <a:lstStyle/>
          <a:p>
            <a:r>
              <a:rPr lang="en-US" sz="2000" dirty="0" smtClean="0"/>
              <a:t>Pre-requisites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smtClean="0"/>
              <a:t>Understanding of layered Architecture</a:t>
            </a:r>
            <a:endParaRPr lang="en-US" dirty="0"/>
          </a:p>
          <a:p>
            <a:r>
              <a:rPr lang="en-US" dirty="0" smtClean="0"/>
              <a:t>Understanding of Service architecture</a:t>
            </a:r>
          </a:p>
          <a:p>
            <a:r>
              <a:rPr lang="en-US" dirty="0" smtClean="0"/>
              <a:t>Distributed models</a:t>
            </a:r>
            <a:endParaRPr lang="en-US" dirty="0"/>
          </a:p>
          <a:p>
            <a:r>
              <a:rPr lang="en-US" dirty="0" smtClean="0"/>
              <a:t>Basic knowledge on Microservice</a:t>
            </a:r>
          </a:p>
          <a:p>
            <a:r>
              <a:rPr lang="en-US" dirty="0" smtClean="0"/>
              <a:t>Knowledge of Maven , Spring Boot Application in STS</a:t>
            </a:r>
            <a:endParaRPr lang="en-US" dirty="0"/>
          </a:p>
          <a:p>
            <a:pPr marL="0" indent="0">
              <a:buNone/>
            </a:pPr>
            <a:endParaRPr lang="en-US"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217487"/>
            <a:ext cx="9144000" cy="1001713"/>
          </a:xfrm>
        </p:spPr>
        <p:txBody>
          <a:bodyPr>
            <a:normAutofit/>
          </a:bodyPr>
          <a:lstStyle/>
          <a:p>
            <a:r>
              <a:rPr lang="en-US" sz="2000" dirty="0" smtClean="0"/>
              <a:t>Intended Audience</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Developers new to </a:t>
            </a:r>
            <a:r>
              <a:rPr lang="en-US" dirty="0" smtClean="0"/>
              <a:t>Java Cloud </a:t>
            </a:r>
            <a:r>
              <a:rPr lang="en-US" dirty="0"/>
              <a:t>technology </a:t>
            </a:r>
          </a:p>
          <a:p>
            <a:endParaRPr lang="en-US" dirty="0"/>
          </a:p>
        </p:txBody>
      </p:sp>
      <p:pic>
        <p:nvPicPr>
          <p:cNvPr id="4" name="Picture 12"/>
          <p:cNvPicPr>
            <a:picLocks noChangeAspect="1" noChangeArrowheads="1"/>
          </p:cNvPicPr>
          <p:nvPr/>
        </p:nvPicPr>
        <p:blipFill>
          <a:blip r:embed="rId3"/>
          <a:srcRect/>
          <a:stretch>
            <a:fillRect/>
          </a:stretch>
        </p:blipFill>
        <p:spPr bwMode="auto">
          <a:xfrm>
            <a:off x="7543800" y="1219200"/>
            <a:ext cx="1000125" cy="76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95536" y="260648"/>
            <a:ext cx="9144000" cy="1001713"/>
          </a:xfrm>
        </p:spPr>
        <p:txBody>
          <a:bodyPr>
            <a:normAutofit/>
          </a:bodyPr>
          <a:lstStyle/>
          <a:p>
            <a:r>
              <a:rPr lang="en-US" sz="2000" dirty="0" smtClean="0"/>
              <a:t>Day Wise Schedule</a:t>
            </a:r>
            <a:endParaRPr lang="en-US" sz="2000" dirty="0"/>
          </a:p>
        </p:txBody>
      </p:sp>
      <p:sp>
        <p:nvSpPr>
          <p:cNvPr id="2" name="Content Placeholder 1"/>
          <p:cNvSpPr>
            <a:spLocks noGrp="1"/>
          </p:cNvSpPr>
          <p:nvPr>
            <p:ph idx="4294967295"/>
          </p:nvPr>
        </p:nvSpPr>
        <p:spPr>
          <a:xfrm>
            <a:off x="298450" y="1484313"/>
            <a:ext cx="8845550" cy="4897437"/>
          </a:xfrm>
        </p:spPr>
        <p:txBody>
          <a:bodyPr/>
          <a:lstStyle/>
          <a:p>
            <a:r>
              <a:rPr lang="en-US" sz="1800" dirty="0"/>
              <a:t>Day 1</a:t>
            </a:r>
          </a:p>
          <a:p>
            <a:pPr lvl="0"/>
            <a:endParaRPr lang="en-US" sz="1400" dirty="0" smtClean="0">
              <a:solidFill>
                <a:schemeClr val="tx1"/>
              </a:solidFill>
            </a:endParaRPr>
          </a:p>
          <a:p>
            <a:pPr lvl="1"/>
            <a:r>
              <a:rPr lang="en-US" dirty="0" smtClean="0">
                <a:solidFill>
                  <a:schemeClr val="tx1"/>
                </a:solidFill>
              </a:rPr>
              <a:t>Lesson1:  </a:t>
            </a:r>
            <a:r>
              <a:rPr lang="en-US" dirty="0">
                <a:solidFill>
                  <a:schemeClr val="tx1"/>
                </a:solidFill>
              </a:rPr>
              <a:t>Micro Services </a:t>
            </a:r>
            <a:r>
              <a:rPr lang="en-US" dirty="0" smtClean="0">
                <a:solidFill>
                  <a:schemeClr val="tx1"/>
                </a:solidFill>
              </a:rPr>
              <a:t>Basics and Spring boot introduction</a:t>
            </a:r>
            <a:endParaRPr lang="en-US" dirty="0">
              <a:solidFill>
                <a:schemeClr val="tx1"/>
              </a:solidFill>
            </a:endParaRPr>
          </a:p>
          <a:p>
            <a:pPr lvl="1"/>
            <a:r>
              <a:rPr lang="en-US" dirty="0" smtClean="0">
                <a:solidFill>
                  <a:schemeClr val="tx1"/>
                </a:solidFill>
              </a:rPr>
              <a:t>Lesson </a:t>
            </a:r>
            <a:r>
              <a:rPr lang="en-US" dirty="0">
                <a:solidFill>
                  <a:schemeClr val="tx1"/>
                </a:solidFill>
              </a:rPr>
              <a:t>2: </a:t>
            </a:r>
            <a:r>
              <a:rPr lang="en-US" dirty="0" smtClean="0">
                <a:solidFill>
                  <a:schemeClr val="tx1"/>
                </a:solidFill>
              </a:rPr>
              <a:t>Spring Boot Setup</a:t>
            </a:r>
          </a:p>
          <a:p>
            <a:pPr lvl="1"/>
            <a:endParaRPr lang="en-US" sz="1400" dirty="0">
              <a:solidFill>
                <a:schemeClr val="tx1"/>
              </a:solidFill>
            </a:endParaRPr>
          </a:p>
          <a:p>
            <a:pPr lvl="1"/>
            <a:endParaRPr lang="en-US" sz="1400" dirty="0" smtClean="0">
              <a:solidFill>
                <a:schemeClr val="tx1"/>
              </a:solidFill>
            </a:endParaRPr>
          </a:p>
          <a:p>
            <a:r>
              <a:rPr lang="en-US" sz="1800" dirty="0"/>
              <a:t>Day </a:t>
            </a:r>
            <a:r>
              <a:rPr lang="en-US" sz="1800" dirty="0" smtClean="0"/>
              <a:t>2</a:t>
            </a:r>
            <a:endParaRPr lang="en-US" sz="1800" dirty="0"/>
          </a:p>
          <a:p>
            <a:pPr lvl="0"/>
            <a:endParaRPr lang="en-US" sz="1400" dirty="0">
              <a:solidFill>
                <a:schemeClr val="tx1"/>
              </a:solidFill>
            </a:endParaRPr>
          </a:p>
          <a:p>
            <a:pPr lvl="1"/>
            <a:r>
              <a:rPr lang="en-US" dirty="0">
                <a:solidFill>
                  <a:schemeClr val="tx1"/>
                </a:solidFill>
              </a:rPr>
              <a:t>Lesson1:  </a:t>
            </a:r>
            <a:r>
              <a:rPr lang="en-US" dirty="0" smtClean="0">
                <a:solidFill>
                  <a:schemeClr val="tx1"/>
                </a:solidFill>
              </a:rPr>
              <a:t>Customer Microservice implementation by Using Spring Boot</a:t>
            </a:r>
            <a:endParaRPr lang="en-US" dirty="0">
              <a:solidFill>
                <a:schemeClr val="tx1"/>
              </a:solidFill>
            </a:endParaRPr>
          </a:p>
          <a:p>
            <a:pPr marL="174625" lvl="1" indent="0">
              <a:buNone/>
            </a:pPr>
            <a:endParaRPr lang="en-US" sz="1400" dirty="0">
              <a:solidFill>
                <a:schemeClr val="tx1"/>
              </a:solidFill>
            </a:endParaRPr>
          </a:p>
          <a:p>
            <a:pPr marL="0" indent="0">
              <a:buNone/>
            </a:pP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332656"/>
            <a:ext cx="9144000" cy="1001713"/>
          </a:xfrm>
        </p:spPr>
        <p:txBody>
          <a:bodyPr>
            <a:normAutofit/>
          </a:bodyPr>
          <a:lstStyle/>
          <a:p>
            <a:r>
              <a:rPr lang="en-US" sz="2000" dirty="0" smtClean="0"/>
              <a:t>Day Wise Schedule</a:t>
            </a:r>
            <a:endParaRPr lang="en-US" sz="2000" dirty="0"/>
          </a:p>
        </p:txBody>
      </p:sp>
      <p:sp>
        <p:nvSpPr>
          <p:cNvPr id="2" name="Content Placeholder 1"/>
          <p:cNvSpPr>
            <a:spLocks noGrp="1"/>
          </p:cNvSpPr>
          <p:nvPr>
            <p:ph idx="4294967295"/>
          </p:nvPr>
        </p:nvSpPr>
        <p:spPr>
          <a:xfrm>
            <a:off x="298450" y="1495425"/>
            <a:ext cx="8845550" cy="4886325"/>
          </a:xfrm>
        </p:spPr>
        <p:txBody>
          <a:bodyPr/>
          <a:lstStyle/>
          <a:p>
            <a:endParaRPr lang="en-US" dirty="0"/>
          </a:p>
          <a:p>
            <a:endParaRPr lang="en-US" dirty="0"/>
          </a:p>
          <a:p>
            <a:endParaRPr lang="en-US" dirty="0"/>
          </a:p>
        </p:txBody>
      </p:sp>
    </p:spTree>
    <p:extLst>
      <p:ext uri="{BB962C8B-B14F-4D97-AF65-F5344CB8AC3E}">
        <p14:creationId xmlns:p14="http://schemas.microsoft.com/office/powerpoint/2010/main" val="30437037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116632"/>
            <a:ext cx="9144000" cy="1001713"/>
          </a:xfrm>
        </p:spPr>
        <p:txBody>
          <a:bodyPr>
            <a:normAutofit/>
          </a:bodyPr>
          <a:lstStyle/>
          <a:p>
            <a:r>
              <a:rPr lang="en-US" sz="2000" dirty="0" smtClean="0"/>
              <a:t>Table of Contents </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Lesson 1</a:t>
            </a:r>
            <a:r>
              <a:rPr lang="en-US" dirty="0" smtClean="0"/>
              <a:t>:  Microservices Basic and Spring Boot Introduction</a:t>
            </a:r>
            <a:endParaRPr lang="en-US" dirty="0"/>
          </a:p>
          <a:p>
            <a:pPr lvl="1"/>
            <a:r>
              <a:rPr lang="en-US" dirty="0"/>
              <a:t>Introduction to Micro services</a:t>
            </a:r>
          </a:p>
          <a:p>
            <a:pPr lvl="1"/>
            <a:r>
              <a:rPr lang="en-US" dirty="0"/>
              <a:t>Monolithic Architecture</a:t>
            </a:r>
          </a:p>
          <a:p>
            <a:pPr lvl="1"/>
            <a:r>
              <a:rPr lang="en-US" dirty="0"/>
              <a:t>Micro service </a:t>
            </a:r>
            <a:r>
              <a:rPr lang="en-US" dirty="0" smtClean="0"/>
              <a:t>Architecture</a:t>
            </a:r>
          </a:p>
          <a:p>
            <a:pPr lvl="1"/>
            <a:r>
              <a:rPr lang="en-US" dirty="0" smtClean="0"/>
              <a:t>What is Spring Boot</a:t>
            </a:r>
          </a:p>
          <a:p>
            <a:pPr lvl="1"/>
            <a:r>
              <a:rPr lang="en-US" dirty="0" smtClean="0"/>
              <a:t>Why Spring Boot</a:t>
            </a:r>
          </a:p>
          <a:p>
            <a:pPr lvl="1"/>
            <a:r>
              <a:rPr lang="en-US" dirty="0" smtClean="0"/>
              <a:t>Key features in Spring Boot</a:t>
            </a:r>
          </a:p>
          <a:p>
            <a:pPr marL="0" indent="0">
              <a:buNone/>
            </a:pPr>
            <a:endParaRPr lang="en-US" dirty="0"/>
          </a:p>
          <a:p>
            <a:r>
              <a:rPr lang="en-US" dirty="0"/>
              <a:t>Lesson 2: </a:t>
            </a:r>
            <a:r>
              <a:rPr lang="en-US" dirty="0" smtClean="0"/>
              <a:t>Spring Boot Setup</a:t>
            </a:r>
            <a:endParaRPr lang="en-US" dirty="0"/>
          </a:p>
          <a:p>
            <a:pPr lvl="1"/>
            <a:r>
              <a:rPr lang="en-US" dirty="0"/>
              <a:t>Setup development environment.</a:t>
            </a:r>
          </a:p>
          <a:p>
            <a:pPr lvl="1"/>
            <a:r>
              <a:rPr lang="en-US" dirty="0"/>
              <a:t>Create a project using Spring </a:t>
            </a:r>
            <a:r>
              <a:rPr lang="en-US" dirty="0" smtClean="0"/>
              <a:t>Initializer</a:t>
            </a:r>
          </a:p>
          <a:p>
            <a:pPr lvl="1"/>
            <a:r>
              <a:rPr lang="en-US" dirty="0" smtClean="0"/>
              <a:t>Setup and run Spring Boot App</a:t>
            </a:r>
          </a:p>
          <a:p>
            <a:pPr lvl="1"/>
            <a:r>
              <a:rPr lang="en-US" dirty="0" smtClean="0"/>
              <a:t>Create </a:t>
            </a:r>
            <a:r>
              <a:rPr lang="en-US" dirty="0"/>
              <a:t>a Rest Controller with </a:t>
            </a:r>
            <a:r>
              <a:rPr lang="en-US" dirty="0" smtClean="0"/>
              <a:t>Maven, Spring boot</a:t>
            </a:r>
          </a:p>
          <a:p>
            <a:pPr marL="174625" lvl="1" indent="0">
              <a:buNone/>
            </a:pPr>
            <a:endParaRPr lang="en-US" dirty="0" smtClean="0"/>
          </a:p>
          <a:p>
            <a:endParaRPr lang="en-US" sz="1800" dirty="0"/>
          </a:p>
          <a:p>
            <a:endParaRPr lang="en-US" dirty="0"/>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95536" y="332656"/>
            <a:ext cx="9144000" cy="1001713"/>
          </a:xfrm>
        </p:spPr>
        <p:txBody>
          <a:bodyPr>
            <a:normAutofit/>
          </a:bodyPr>
          <a:lstStyle/>
          <a:p>
            <a:r>
              <a:rPr lang="en-US" sz="2000" dirty="0" smtClean="0"/>
              <a:t>Table of Contents </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Lesson </a:t>
            </a:r>
            <a:r>
              <a:rPr lang="en-US" dirty="0" smtClean="0"/>
              <a:t>3:  Customer Microservices implementation </a:t>
            </a:r>
          </a:p>
          <a:p>
            <a:pPr lvl="1"/>
            <a:r>
              <a:rPr lang="en-US" dirty="0" smtClean="0"/>
              <a:t>Create Customer</a:t>
            </a:r>
          </a:p>
          <a:p>
            <a:pPr lvl="1"/>
            <a:r>
              <a:rPr lang="en-US" dirty="0" smtClean="0"/>
              <a:t>Get Customer</a:t>
            </a:r>
            <a:endParaRPr lang="en-US" dirty="0"/>
          </a:p>
          <a:p>
            <a:pPr lvl="1"/>
            <a:r>
              <a:rPr lang="en-US" dirty="0" smtClean="0"/>
              <a:t>Get All </a:t>
            </a:r>
            <a:r>
              <a:rPr lang="en-US" dirty="0"/>
              <a:t>Customer</a:t>
            </a:r>
          </a:p>
          <a:p>
            <a:pPr lvl="1"/>
            <a:r>
              <a:rPr lang="en-US" dirty="0" smtClean="0"/>
              <a:t>Update Customer</a:t>
            </a:r>
          </a:p>
          <a:p>
            <a:pPr lvl="1"/>
            <a:r>
              <a:rPr lang="en-US" dirty="0" smtClean="0"/>
              <a:t>Delete </a:t>
            </a:r>
            <a:r>
              <a:rPr lang="en-US" dirty="0"/>
              <a:t>Customer</a:t>
            </a:r>
          </a:p>
          <a:p>
            <a:pPr marL="0" indent="0">
              <a:buNone/>
            </a:pPr>
            <a:endParaRPr lang="en-US" dirty="0"/>
          </a:p>
          <a:p>
            <a:endParaRPr lang="en-US" dirty="0" smtClean="0"/>
          </a:p>
          <a:p>
            <a:pPr marL="174625" lvl="1" indent="0">
              <a:buNone/>
            </a:pPr>
            <a:endParaRPr lang="en-US" dirty="0" smtClean="0"/>
          </a:p>
          <a:p>
            <a:endParaRPr lang="en-US" sz="1800" dirty="0"/>
          </a:p>
          <a:p>
            <a:endParaRPr lang="en-US" dirty="0"/>
          </a:p>
          <a:p>
            <a:endParaRPr lang="en-US" dirty="0"/>
          </a:p>
        </p:txBody>
      </p:sp>
    </p:spTree>
    <p:extLst>
      <p:ext uri="{BB962C8B-B14F-4D97-AF65-F5344CB8AC3E}">
        <p14:creationId xmlns:p14="http://schemas.microsoft.com/office/powerpoint/2010/main" val="29792817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1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5.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6.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2141E1-E099-4042-859B-D2C957605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3433B7-998A-4D4C-91CD-BC966B06FCAD}">
  <ds:schemaRefs>
    <ds:schemaRef ds:uri="http://purl.org/dc/elements/1.1/"/>
    <ds:schemaRef ds:uri="http://schemas.microsoft.com/office/2006/metadata/properties"/>
    <ds:schemaRef ds:uri="f9b258c7-9c72-463b-80f6-91d061ebb25d"/>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E6D7665F-8C87-49F1-94B0-6D13FB5E1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13901</TotalTime>
  <Words>266</Words>
  <Application>Microsoft Office PowerPoint</Application>
  <PresentationFormat>On-screen Show (4:3)</PresentationFormat>
  <Paragraphs>110</Paragraphs>
  <Slides>12</Slides>
  <Notes>12</Notes>
  <HiddenSlides>1</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12</vt:i4>
      </vt:variant>
    </vt:vector>
  </HeadingPairs>
  <TitlesOfParts>
    <vt:vector size="19" baseType="lpstr">
      <vt:lpstr>1_Corporate Presentation Template (4x3 - Normal)</vt:lpstr>
      <vt:lpstr>3_Office Theme</vt:lpstr>
      <vt:lpstr>Capgemini 2017_Cover slides</vt:lpstr>
      <vt:lpstr>Section slides</vt:lpstr>
      <vt:lpstr>Content Layouts</vt:lpstr>
      <vt:lpstr>Content and Image Layouts</vt:lpstr>
      <vt:lpstr>think-cell Slide</vt:lpstr>
      <vt:lpstr>PowerPoint Presentation</vt:lpstr>
      <vt:lpstr>Document History</vt:lpstr>
      <vt:lpstr>Course Goals and Non Goals</vt:lpstr>
      <vt:lpstr>Pre-requisites</vt:lpstr>
      <vt:lpstr>Intended Audience</vt:lpstr>
      <vt:lpstr>Day Wise Schedule</vt:lpstr>
      <vt:lpstr>Day Wise Schedule</vt:lpstr>
      <vt:lpstr>Table of Contents </vt:lpstr>
      <vt:lpstr>Table of Contents </vt:lpstr>
      <vt:lpstr>References</vt:lpstr>
      <vt:lpstr>Next Step Courses</vt:lpstr>
      <vt:lpstr>Other Parallel Technology Areas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ClassBook-Lesson0-Template IGATE</dc:title>
  <dc:creator>vs823751</dc:creator>
  <cp:lastModifiedBy>shankar</cp:lastModifiedBy>
  <cp:revision>177</cp:revision>
  <cp:lastPrinted>2016-07-11T08:01:24Z</cp:lastPrinted>
  <dcterms:created xsi:type="dcterms:W3CDTF">2014-04-28T11:21:39Z</dcterms:created>
  <dcterms:modified xsi:type="dcterms:W3CDTF">2018-06-15T09:38:51Z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